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19" showSpecialPlsOnTitleSld="0" saveSubsetFonts="1" autoCompressPictures="0">
  <p:sldMasterIdLst>
    <p:sldMasterId id="2147483648" r:id="rId1"/>
  </p:sldMasterIdLst>
  <p:notesMasterIdLst>
    <p:notesMasterId r:id="rId17"/>
  </p:notesMasterIdLst>
  <p:sldIdLst>
    <p:sldId id="256" r:id="rId2"/>
    <p:sldId id="257" r:id="rId3"/>
    <p:sldId id="258" r:id="rId4"/>
    <p:sldId id="260" r:id="rId5"/>
    <p:sldId id="261" r:id="rId6"/>
    <p:sldId id="262" r:id="rId7"/>
    <p:sldId id="263" r:id="rId8"/>
    <p:sldId id="264" r:id="rId9"/>
    <p:sldId id="268" r:id="rId10"/>
    <p:sldId id="265" r:id="rId11"/>
    <p:sldId id="266" r:id="rId12"/>
    <p:sldId id="267" r:id="rId13"/>
    <p:sldId id="269" r:id="rId14"/>
    <p:sldId id="271"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3B2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725"/>
    <p:restoredTop sz="77554"/>
  </p:normalViewPr>
  <p:slideViewPr>
    <p:cSldViewPr snapToGrid="0" snapToObjects="1">
      <p:cViewPr varScale="1">
        <p:scale>
          <a:sx n="98" d="100"/>
          <a:sy n="98" d="100"/>
        </p:scale>
        <p:origin x="216" y="2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CBF766-9CBF-C947-84B1-B45D82A69A80}" type="datetimeFigureOut">
              <a:rPr lang="en-US" smtClean="0"/>
              <a:t>6/3/19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0ED327-3580-2B43-AA00-C371A051BDB7}" type="slidenum">
              <a:rPr lang="en-US" smtClean="0"/>
              <a:t>‹#›</a:t>
            </a:fld>
            <a:endParaRPr lang="en-US"/>
          </a:p>
        </p:txBody>
      </p:sp>
    </p:spTree>
    <p:extLst>
      <p:ext uri="{BB962C8B-B14F-4D97-AF65-F5344CB8AC3E}">
        <p14:creationId xmlns:p14="http://schemas.microsoft.com/office/powerpoint/2010/main" val="3099702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30ED327-3580-2B43-AA00-C371A051BDB7}" type="slidenum">
              <a:rPr lang="en-US" smtClean="0"/>
              <a:t>20</a:t>
            </a:fld>
            <a:endParaRPr lang="en-US"/>
          </a:p>
        </p:txBody>
      </p:sp>
    </p:spTree>
    <p:extLst>
      <p:ext uri="{BB962C8B-B14F-4D97-AF65-F5344CB8AC3E}">
        <p14:creationId xmlns:p14="http://schemas.microsoft.com/office/powerpoint/2010/main" val="3623122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	Given the specialty nature of this data set there are few missing values. The notable exception is Draft information, as a number of players were undrafted; this information is important and does correlate to value in some ways, so the goal was to retain it in some form or fashion. After consideration, it was decided to make this a number higher than possible, 1000, which would make it similar to being drafted last instead of making it 0 and close to 1, which is the highest draft ranking.</a:t>
            </a:r>
          </a:p>
          <a:p>
            <a:pPr marL="0" indent="0">
              <a:buNone/>
            </a:pPr>
            <a:r>
              <a:rPr lang="en-US" dirty="0"/>
              <a:t>	Draft Year was made into 1900, and team is now 'Undrafted’.</a:t>
            </a:r>
          </a:p>
          <a:p>
            <a:pPr marL="0" indent="0">
              <a:buNone/>
            </a:pPr>
            <a:r>
              <a:rPr lang="en-US" dirty="0"/>
              <a:t>	As far as other missing values a logic was applied that can be boiled down to  "if a player had an NA value due to not getting any points, they are marked zero, if they are NA due to having the opportunity to play in those events, they are returned to the mean.”</a:t>
            </a:r>
          </a:p>
          <a:p>
            <a:pPr marL="0" indent="0">
              <a:buNone/>
            </a:pPr>
            <a:r>
              <a:rPr lang="en-US" dirty="0"/>
              <a:t>	Some pointless or redundant columns (power play position, </a:t>
            </a:r>
            <a:r>
              <a:rPr lang="en-US" dirty="0" err="1"/>
              <a:t>etc</a:t>
            </a:r>
            <a:r>
              <a:rPr lang="en-US" dirty="0"/>
              <a:t>) were dropped wholesale.</a:t>
            </a:r>
          </a:p>
          <a:p>
            <a:endParaRPr lang="en-US" dirty="0"/>
          </a:p>
        </p:txBody>
      </p:sp>
      <p:sp>
        <p:nvSpPr>
          <p:cNvPr id="4" name="Slide Number Placeholder 3"/>
          <p:cNvSpPr>
            <a:spLocks noGrp="1"/>
          </p:cNvSpPr>
          <p:nvPr>
            <p:ph type="sldNum" sz="quarter" idx="5"/>
          </p:nvPr>
        </p:nvSpPr>
        <p:spPr/>
        <p:txBody>
          <a:bodyPr/>
          <a:lstStyle/>
          <a:p>
            <a:fld id="{C30ED327-3580-2B43-AA00-C371A051BDB7}" type="slidenum">
              <a:rPr lang="en-US" smtClean="0"/>
              <a:t>22</a:t>
            </a:fld>
            <a:endParaRPr lang="en-US"/>
          </a:p>
        </p:txBody>
      </p:sp>
    </p:spTree>
    <p:extLst>
      <p:ext uri="{BB962C8B-B14F-4D97-AF65-F5344CB8AC3E}">
        <p14:creationId xmlns:p14="http://schemas.microsoft.com/office/powerpoint/2010/main" val="683483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Over all  the does very well, especially at the mid point, but  does poorly with the outliers. Those folks at the top are mostly the top of the league as well, in almost that exact order: </a:t>
            </a:r>
            <a:r>
              <a:rPr lang="en-US" dirty="0" err="1"/>
              <a:t>Kucherov</a:t>
            </a:r>
            <a:r>
              <a:rPr lang="en-US" dirty="0"/>
              <a:t>, Stamkos, </a:t>
            </a:r>
            <a:r>
              <a:rPr lang="en-US" dirty="0" err="1"/>
              <a:t>Draisaitl</a:t>
            </a:r>
            <a:r>
              <a:rPr lang="en-US" dirty="0"/>
              <a:t>, Ovechkin. Outliers in terms of performance both in the model and real life</a:t>
            </a:r>
          </a:p>
        </p:txBody>
      </p:sp>
      <p:sp>
        <p:nvSpPr>
          <p:cNvPr id="4" name="Slide Number Placeholder 3"/>
          <p:cNvSpPr>
            <a:spLocks noGrp="1"/>
          </p:cNvSpPr>
          <p:nvPr>
            <p:ph type="sldNum" sz="quarter" idx="5"/>
          </p:nvPr>
        </p:nvSpPr>
        <p:spPr/>
        <p:txBody>
          <a:bodyPr/>
          <a:lstStyle/>
          <a:p>
            <a:fld id="{C30ED327-3580-2B43-AA00-C371A051BDB7}" type="slidenum">
              <a:rPr lang="en-US" smtClean="0"/>
              <a:t>30</a:t>
            </a:fld>
            <a:endParaRPr lang="en-US"/>
          </a:p>
        </p:txBody>
      </p:sp>
    </p:spTree>
    <p:extLst>
      <p:ext uri="{BB962C8B-B14F-4D97-AF65-F5344CB8AC3E}">
        <p14:creationId xmlns:p14="http://schemas.microsoft.com/office/powerpoint/2010/main" val="38864460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	If this model had been used in this league the shift would have been relatively minor. Only two teams would have shifted position significantly if they’d followed it and it were correct.</a:t>
            </a:r>
          </a:p>
          <a:p>
            <a:endParaRPr lang="en-US" dirty="0"/>
          </a:p>
          <a:p>
            <a:r>
              <a:rPr lang="en-US" dirty="0"/>
              <a:t>This isn't a huge surprise, but does speak to some accuracy since the margin in some of these was as slim as 4 points in the actual and 10 in the modeled, or less than 1/1000 of the top score. </a:t>
            </a:r>
          </a:p>
          <a:p>
            <a:endParaRPr lang="en-US" dirty="0"/>
          </a:p>
          <a:p>
            <a:r>
              <a:rPr lang="en-US" dirty="0"/>
              <a:t>This model would benefit from a few things in future iterations, namely a reduction in time features, and secondly a normalization and scaling of the features. The noise in the features could be reduced by normalization which would reduce the volatility.</a:t>
            </a:r>
          </a:p>
          <a:p>
            <a:endParaRPr lang="en-US" dirty="0"/>
          </a:p>
        </p:txBody>
      </p:sp>
      <p:sp>
        <p:nvSpPr>
          <p:cNvPr id="4" name="Slide Number Placeholder 3"/>
          <p:cNvSpPr>
            <a:spLocks noGrp="1"/>
          </p:cNvSpPr>
          <p:nvPr>
            <p:ph type="sldNum" sz="quarter" idx="5"/>
          </p:nvPr>
        </p:nvSpPr>
        <p:spPr/>
        <p:txBody>
          <a:bodyPr/>
          <a:lstStyle/>
          <a:p>
            <a:fld id="{C30ED327-3580-2B43-AA00-C371A051BDB7}" type="slidenum">
              <a:rPr lang="en-US" smtClean="0"/>
              <a:t>31</a:t>
            </a:fld>
            <a:endParaRPr lang="en-US"/>
          </a:p>
        </p:txBody>
      </p:sp>
    </p:spTree>
    <p:extLst>
      <p:ext uri="{BB962C8B-B14F-4D97-AF65-F5344CB8AC3E}">
        <p14:creationId xmlns:p14="http://schemas.microsoft.com/office/powerpoint/2010/main" val="17570753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	If this model had been used in this league the shift would have been relatively minor. Only two teams would have shifted position significantly if they’d followed it and it were correct.</a:t>
            </a:r>
          </a:p>
          <a:p>
            <a:endParaRPr lang="en-US" dirty="0"/>
          </a:p>
          <a:p>
            <a:r>
              <a:rPr lang="en-US" dirty="0"/>
              <a:t>This isn't a huge surprise, but does speak to some accuracy since the margin in some of these was as slim as 4 points in the actual and 10 in the modeled, or less than 1/1000 of the top score. </a:t>
            </a:r>
          </a:p>
          <a:p>
            <a:endParaRPr lang="en-US" dirty="0"/>
          </a:p>
          <a:p>
            <a:r>
              <a:rPr lang="en-US" dirty="0"/>
              <a:t>This model would benefit from a few things in future iterations, namely a reduction in time features, and secondly a normalization and scaling of the features. The noise in the features could be reduced by normalization which would reduce the volatility.</a:t>
            </a:r>
          </a:p>
          <a:p>
            <a:endParaRPr lang="en-US" dirty="0"/>
          </a:p>
        </p:txBody>
      </p:sp>
      <p:sp>
        <p:nvSpPr>
          <p:cNvPr id="4" name="Slide Number Placeholder 3"/>
          <p:cNvSpPr>
            <a:spLocks noGrp="1"/>
          </p:cNvSpPr>
          <p:nvPr>
            <p:ph type="sldNum" sz="quarter" idx="5"/>
          </p:nvPr>
        </p:nvSpPr>
        <p:spPr/>
        <p:txBody>
          <a:bodyPr/>
          <a:lstStyle/>
          <a:p>
            <a:fld id="{C30ED327-3580-2B43-AA00-C371A051BDB7}" type="slidenum">
              <a:rPr lang="en-US" smtClean="0"/>
              <a:t>32</a:t>
            </a:fld>
            <a:endParaRPr lang="en-US"/>
          </a:p>
        </p:txBody>
      </p:sp>
    </p:spTree>
    <p:extLst>
      <p:ext uri="{BB962C8B-B14F-4D97-AF65-F5344CB8AC3E}">
        <p14:creationId xmlns:p14="http://schemas.microsoft.com/office/powerpoint/2010/main" val="2996363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1200" dirty="0"/>
              <a:t>1. 	This type of model could be a valuable product as an introductory primer, and could be marketed to new players.  For example London Bacon Blades was managed by a new NHL fan who had only watched one season before this. The manager drafted two of the top over all performers but dropped off dramatically and finished in 11th out of 12 teams. Had they had such a product, they would have perhaps been better able to make experienced moves like Takoma Park </a:t>
            </a:r>
            <a:r>
              <a:rPr lang="en-US" sz="1200" dirty="0" err="1"/>
              <a:t>Holtbeasts</a:t>
            </a:r>
            <a:r>
              <a:rPr lang="en-US" sz="1200" dirty="0"/>
              <a:t>; a former player who has won the league. This type of manager would likely also be willing to spend for a guide based on said model, which as noted in the first slide, is a massive market.</a:t>
            </a:r>
          </a:p>
          <a:p>
            <a:pPr marL="0" indent="0">
              <a:buNone/>
            </a:pPr>
            <a:r>
              <a:rPr lang="en-US" sz="1200" dirty="0"/>
              <a:t>2.    Most importantly, this capstone shows that while it is most the outcomes of hockey games are perhaps the toughest sport to predict it is possible to model player performance</a:t>
            </a:r>
            <a:r>
              <a:rPr lang="en-US" sz="1200" baseline="30000" dirty="0"/>
              <a:t>5</a:t>
            </a:r>
            <a:r>
              <a:rPr lang="en-US" sz="1200" dirty="0"/>
              <a:t>. Despite being somewhat conservative the model did well on an overall basis as seen in slide 10.</a:t>
            </a:r>
          </a:p>
          <a:p>
            <a:pPr marL="0" indent="0">
              <a:buNone/>
            </a:pPr>
            <a:r>
              <a:rPr lang="en-US" sz="1200" dirty="0"/>
              <a:t>3.    Both of these findings show that there is real value in the model and the product, and machine learning can lend tangible insights in a difficult field. </a:t>
            </a:r>
          </a:p>
          <a:p>
            <a:endParaRPr lang="en-US" dirty="0"/>
          </a:p>
        </p:txBody>
      </p:sp>
      <p:sp>
        <p:nvSpPr>
          <p:cNvPr id="4" name="Slide Number Placeholder 3"/>
          <p:cNvSpPr>
            <a:spLocks noGrp="1"/>
          </p:cNvSpPr>
          <p:nvPr>
            <p:ph type="sldNum" sz="quarter" idx="5"/>
          </p:nvPr>
        </p:nvSpPr>
        <p:spPr/>
        <p:txBody>
          <a:bodyPr/>
          <a:lstStyle/>
          <a:p>
            <a:fld id="{C30ED327-3580-2B43-AA00-C371A051BDB7}" type="slidenum">
              <a:rPr lang="en-US" smtClean="0"/>
              <a:t>33</a:t>
            </a:fld>
            <a:endParaRPr lang="en-US"/>
          </a:p>
        </p:txBody>
      </p:sp>
    </p:spTree>
    <p:extLst>
      <p:ext uri="{BB962C8B-B14F-4D97-AF65-F5344CB8AC3E}">
        <p14:creationId xmlns:p14="http://schemas.microsoft.com/office/powerpoint/2010/main" val="33217698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BF59B-CC75-C94C-A622-3F02831C8DF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33D079D-2FA5-6A4E-9073-3A17095BE0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9B9F3A6-FAB4-A247-9305-30D877AE8718}"/>
              </a:ext>
            </a:extLst>
          </p:cNvPr>
          <p:cNvSpPr>
            <a:spLocks noGrp="1"/>
          </p:cNvSpPr>
          <p:nvPr>
            <p:ph type="dt" sz="half" idx="10"/>
          </p:nvPr>
        </p:nvSpPr>
        <p:spPr/>
        <p:txBody>
          <a:bodyPr/>
          <a:lstStyle/>
          <a:p>
            <a:fld id="{43A489D5-3166-1D4C-AF1B-F2E5AF036DC2}" type="datetime1">
              <a:rPr lang="en-US" smtClean="0"/>
              <a:t>6/3/19</a:t>
            </a:fld>
            <a:endParaRPr lang="en-US"/>
          </a:p>
        </p:txBody>
      </p:sp>
      <p:sp>
        <p:nvSpPr>
          <p:cNvPr id="5" name="Footer Placeholder 4">
            <a:extLst>
              <a:ext uri="{FF2B5EF4-FFF2-40B4-BE49-F238E27FC236}">
                <a16:creationId xmlns:a16="http://schemas.microsoft.com/office/drawing/2014/main" id="{E77D882A-75F5-C94A-8378-7CC491AF5B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EF4043-FBD1-8B4C-89CE-968A0A3B9C66}"/>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1562169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8C37-83FE-5A4E-AA12-4236D0DBFB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8A4C3A1-B17F-044B-BEC0-1DE9983806D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2FC77A-5999-D341-997A-84A8B7B2CAE4}"/>
              </a:ext>
            </a:extLst>
          </p:cNvPr>
          <p:cNvSpPr>
            <a:spLocks noGrp="1"/>
          </p:cNvSpPr>
          <p:nvPr>
            <p:ph type="dt" sz="half" idx="10"/>
          </p:nvPr>
        </p:nvSpPr>
        <p:spPr/>
        <p:txBody>
          <a:bodyPr/>
          <a:lstStyle/>
          <a:p>
            <a:fld id="{7282263B-B2A5-134C-B281-E967F57CD828}" type="datetime1">
              <a:rPr lang="en-US" smtClean="0"/>
              <a:t>6/3/19</a:t>
            </a:fld>
            <a:endParaRPr lang="en-US"/>
          </a:p>
        </p:txBody>
      </p:sp>
      <p:sp>
        <p:nvSpPr>
          <p:cNvPr id="5" name="Footer Placeholder 4">
            <a:extLst>
              <a:ext uri="{FF2B5EF4-FFF2-40B4-BE49-F238E27FC236}">
                <a16:creationId xmlns:a16="http://schemas.microsoft.com/office/drawing/2014/main" id="{0EA99198-7E3C-5A4C-A680-BDE406826D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B07AD1-F399-6043-9A61-E528E8812374}"/>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2571904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E408E9-D105-F44C-9EC8-08F22FAE5E0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675B841-538E-DE49-96D6-32641395CAF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B8D771-D96D-1647-8971-58224B3A056B}"/>
              </a:ext>
            </a:extLst>
          </p:cNvPr>
          <p:cNvSpPr>
            <a:spLocks noGrp="1"/>
          </p:cNvSpPr>
          <p:nvPr>
            <p:ph type="dt" sz="half" idx="10"/>
          </p:nvPr>
        </p:nvSpPr>
        <p:spPr/>
        <p:txBody>
          <a:bodyPr/>
          <a:lstStyle/>
          <a:p>
            <a:fld id="{997A61F1-FA4F-284D-822A-BC5E625CDBDB}" type="datetime1">
              <a:rPr lang="en-US" smtClean="0"/>
              <a:t>6/3/19</a:t>
            </a:fld>
            <a:endParaRPr lang="en-US"/>
          </a:p>
        </p:txBody>
      </p:sp>
      <p:sp>
        <p:nvSpPr>
          <p:cNvPr id="5" name="Footer Placeholder 4">
            <a:extLst>
              <a:ext uri="{FF2B5EF4-FFF2-40B4-BE49-F238E27FC236}">
                <a16:creationId xmlns:a16="http://schemas.microsoft.com/office/drawing/2014/main" id="{4021EB9B-1AEB-2441-8EC7-0D69A39736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77274-54DD-9847-9DF5-058A4E1C5CFA}"/>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32757839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94AA2-9F6A-9C4C-96D4-296249BC12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47C4EC-5678-2E46-B1DB-83332A889C4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E8CAA-A13A-C340-8A9A-F091D84524D2}"/>
              </a:ext>
            </a:extLst>
          </p:cNvPr>
          <p:cNvSpPr>
            <a:spLocks noGrp="1"/>
          </p:cNvSpPr>
          <p:nvPr>
            <p:ph type="dt" sz="half" idx="10"/>
          </p:nvPr>
        </p:nvSpPr>
        <p:spPr/>
        <p:txBody>
          <a:bodyPr/>
          <a:lstStyle/>
          <a:p>
            <a:fld id="{60E93878-99E5-F048-A55C-F405712E11C7}" type="datetime1">
              <a:rPr lang="en-US" smtClean="0"/>
              <a:t>6/3/19</a:t>
            </a:fld>
            <a:endParaRPr lang="en-US"/>
          </a:p>
        </p:txBody>
      </p:sp>
      <p:sp>
        <p:nvSpPr>
          <p:cNvPr id="5" name="Footer Placeholder 4">
            <a:extLst>
              <a:ext uri="{FF2B5EF4-FFF2-40B4-BE49-F238E27FC236}">
                <a16:creationId xmlns:a16="http://schemas.microsoft.com/office/drawing/2014/main" id="{FE89820D-76F1-C34A-AC3D-A547E777C4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A6E89F-BBD0-F740-9312-4A408E180B44}"/>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4068323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1C097-2033-B646-A94B-06B2CBD20D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778A3D-6F07-7448-9C21-8C40697D66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7A4D080-6C27-A849-B721-D1BECB09F376}"/>
              </a:ext>
            </a:extLst>
          </p:cNvPr>
          <p:cNvSpPr>
            <a:spLocks noGrp="1"/>
          </p:cNvSpPr>
          <p:nvPr>
            <p:ph type="dt" sz="half" idx="10"/>
          </p:nvPr>
        </p:nvSpPr>
        <p:spPr/>
        <p:txBody>
          <a:bodyPr/>
          <a:lstStyle/>
          <a:p>
            <a:fld id="{A58E88FB-29AD-9F47-8DA9-17162CE445FD}" type="datetime1">
              <a:rPr lang="en-US" smtClean="0"/>
              <a:t>6/3/19</a:t>
            </a:fld>
            <a:endParaRPr lang="en-US"/>
          </a:p>
        </p:txBody>
      </p:sp>
      <p:sp>
        <p:nvSpPr>
          <p:cNvPr id="5" name="Footer Placeholder 4">
            <a:extLst>
              <a:ext uri="{FF2B5EF4-FFF2-40B4-BE49-F238E27FC236}">
                <a16:creationId xmlns:a16="http://schemas.microsoft.com/office/drawing/2014/main" id="{8C90F2FF-7560-FD44-AD2E-4A738B888C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6135C4-CA90-C54B-8EC7-A28A1E256ECD}"/>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2451249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4C805-64E4-3840-94AC-7AC399C92F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9CE77E-8517-F346-A74C-EEDF3087A0B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2DEBF3-2769-594A-9F38-70B17C32348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BBB931F-F0F6-6740-A273-768395C67A5D}"/>
              </a:ext>
            </a:extLst>
          </p:cNvPr>
          <p:cNvSpPr>
            <a:spLocks noGrp="1"/>
          </p:cNvSpPr>
          <p:nvPr>
            <p:ph type="dt" sz="half" idx="10"/>
          </p:nvPr>
        </p:nvSpPr>
        <p:spPr/>
        <p:txBody>
          <a:bodyPr/>
          <a:lstStyle/>
          <a:p>
            <a:fld id="{E773394F-4031-C24D-A49B-A14FF08944B5}" type="datetime1">
              <a:rPr lang="en-US" smtClean="0"/>
              <a:t>6/3/19</a:t>
            </a:fld>
            <a:endParaRPr lang="en-US"/>
          </a:p>
        </p:txBody>
      </p:sp>
      <p:sp>
        <p:nvSpPr>
          <p:cNvPr id="6" name="Footer Placeholder 5">
            <a:extLst>
              <a:ext uri="{FF2B5EF4-FFF2-40B4-BE49-F238E27FC236}">
                <a16:creationId xmlns:a16="http://schemas.microsoft.com/office/drawing/2014/main" id="{8E6FA0F7-0EFE-E14E-8F68-4821A166D2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F01FBA-FFFD-2A4E-A93A-5574EE04A147}"/>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5896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38B52-3D94-EE49-83F5-82288573ED6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0D9A1A1-8A42-8342-81E1-FBACC2B4E0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8C743A-D86B-1E4F-A156-4760109B76B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BDBA45-07BA-A646-BE2C-ECCB506515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C21F49D-8156-A24A-9A8E-E5584CB093B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B19F88-4B65-1E48-B442-AB3079108205}"/>
              </a:ext>
            </a:extLst>
          </p:cNvPr>
          <p:cNvSpPr>
            <a:spLocks noGrp="1"/>
          </p:cNvSpPr>
          <p:nvPr>
            <p:ph type="dt" sz="half" idx="10"/>
          </p:nvPr>
        </p:nvSpPr>
        <p:spPr/>
        <p:txBody>
          <a:bodyPr/>
          <a:lstStyle/>
          <a:p>
            <a:fld id="{D33BBD90-6EBF-0040-A5D2-BE7F1E4C9AAB}" type="datetime1">
              <a:rPr lang="en-US" smtClean="0"/>
              <a:t>6/3/19</a:t>
            </a:fld>
            <a:endParaRPr lang="en-US"/>
          </a:p>
        </p:txBody>
      </p:sp>
      <p:sp>
        <p:nvSpPr>
          <p:cNvPr id="8" name="Footer Placeholder 7">
            <a:extLst>
              <a:ext uri="{FF2B5EF4-FFF2-40B4-BE49-F238E27FC236}">
                <a16:creationId xmlns:a16="http://schemas.microsoft.com/office/drawing/2014/main" id="{BB2AC6D8-0E81-2947-97A1-25FF7998F12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B645DF-C57E-A240-AC56-AB3D2125F484}"/>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361379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FA3F0-9098-3244-B08B-7369FEAEB1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7893AA-0457-3548-92C5-E80B445D9B60}"/>
              </a:ext>
            </a:extLst>
          </p:cNvPr>
          <p:cNvSpPr>
            <a:spLocks noGrp="1"/>
          </p:cNvSpPr>
          <p:nvPr>
            <p:ph type="dt" sz="half" idx="10"/>
          </p:nvPr>
        </p:nvSpPr>
        <p:spPr/>
        <p:txBody>
          <a:bodyPr/>
          <a:lstStyle/>
          <a:p>
            <a:fld id="{62E9FBA2-AA8E-7E46-9718-AAEA6B055065}" type="datetime1">
              <a:rPr lang="en-US" smtClean="0"/>
              <a:t>6/3/19</a:t>
            </a:fld>
            <a:endParaRPr lang="en-US"/>
          </a:p>
        </p:txBody>
      </p:sp>
      <p:sp>
        <p:nvSpPr>
          <p:cNvPr id="4" name="Footer Placeholder 3">
            <a:extLst>
              <a:ext uri="{FF2B5EF4-FFF2-40B4-BE49-F238E27FC236}">
                <a16:creationId xmlns:a16="http://schemas.microsoft.com/office/drawing/2014/main" id="{1830BA7F-9016-3E4F-98A1-FCD0A40186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7E4B6DA-007C-8E45-A8D9-48EEE08C6EA8}"/>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2054326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CDDE34A-9A06-E64A-ACBF-7E823A1EE1A0}"/>
              </a:ext>
            </a:extLst>
          </p:cNvPr>
          <p:cNvSpPr>
            <a:spLocks noGrp="1"/>
          </p:cNvSpPr>
          <p:nvPr>
            <p:ph type="dt" sz="half" idx="10"/>
          </p:nvPr>
        </p:nvSpPr>
        <p:spPr/>
        <p:txBody>
          <a:bodyPr/>
          <a:lstStyle/>
          <a:p>
            <a:fld id="{BD04EE48-73DC-4D45-8EC7-1588098E4185}" type="datetime1">
              <a:rPr lang="en-US" smtClean="0"/>
              <a:t>6/3/19</a:t>
            </a:fld>
            <a:endParaRPr lang="en-US"/>
          </a:p>
        </p:txBody>
      </p:sp>
      <p:sp>
        <p:nvSpPr>
          <p:cNvPr id="3" name="Footer Placeholder 2">
            <a:extLst>
              <a:ext uri="{FF2B5EF4-FFF2-40B4-BE49-F238E27FC236}">
                <a16:creationId xmlns:a16="http://schemas.microsoft.com/office/drawing/2014/main" id="{53B67315-3909-9841-BF2A-94BF86225D6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906458-BC21-C744-8394-7E0A42B833D0}"/>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90313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57E3E-52ED-AA49-B286-8E71A09C0A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61B771D-50CE-4C45-AFDD-9CF6AED857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9D0E68-4FD1-AE47-AB18-5523DA0204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60FB66B-0FBA-664C-95C5-6EBDD6CBFD80}"/>
              </a:ext>
            </a:extLst>
          </p:cNvPr>
          <p:cNvSpPr>
            <a:spLocks noGrp="1"/>
          </p:cNvSpPr>
          <p:nvPr>
            <p:ph type="dt" sz="half" idx="10"/>
          </p:nvPr>
        </p:nvSpPr>
        <p:spPr/>
        <p:txBody>
          <a:bodyPr/>
          <a:lstStyle/>
          <a:p>
            <a:fld id="{DDA49690-EF5F-B141-837E-65BB1C592B2E}" type="datetime1">
              <a:rPr lang="en-US" smtClean="0"/>
              <a:t>6/3/19</a:t>
            </a:fld>
            <a:endParaRPr lang="en-US"/>
          </a:p>
        </p:txBody>
      </p:sp>
      <p:sp>
        <p:nvSpPr>
          <p:cNvPr id="6" name="Footer Placeholder 5">
            <a:extLst>
              <a:ext uri="{FF2B5EF4-FFF2-40B4-BE49-F238E27FC236}">
                <a16:creationId xmlns:a16="http://schemas.microsoft.com/office/drawing/2014/main" id="{39B4FBB6-97F1-484A-90AF-953C1853DF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B45725-1753-BA4C-9840-347A56B1E5C0}"/>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1386927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D9CB9-02ED-6E40-A642-D68A4DFD21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D7F27EF-749C-1C49-8E27-1289F83BC6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964283-44F3-ED40-8576-A110BE7354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153EAA6-4F48-AB42-BD80-DB91C17898E3}"/>
              </a:ext>
            </a:extLst>
          </p:cNvPr>
          <p:cNvSpPr>
            <a:spLocks noGrp="1"/>
          </p:cNvSpPr>
          <p:nvPr>
            <p:ph type="dt" sz="half" idx="10"/>
          </p:nvPr>
        </p:nvSpPr>
        <p:spPr/>
        <p:txBody>
          <a:bodyPr/>
          <a:lstStyle/>
          <a:p>
            <a:fld id="{DD909117-7763-FE46-AC16-48637CBDC751}" type="datetime1">
              <a:rPr lang="en-US" smtClean="0"/>
              <a:t>6/3/19</a:t>
            </a:fld>
            <a:endParaRPr lang="en-US"/>
          </a:p>
        </p:txBody>
      </p:sp>
      <p:sp>
        <p:nvSpPr>
          <p:cNvPr id="6" name="Footer Placeholder 5">
            <a:extLst>
              <a:ext uri="{FF2B5EF4-FFF2-40B4-BE49-F238E27FC236}">
                <a16:creationId xmlns:a16="http://schemas.microsoft.com/office/drawing/2014/main" id="{AE11453C-A44F-1E4C-8425-36EEA52FBE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32375A-3118-A346-996A-EF3542CE1BE7}"/>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1219260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B8419E-FCBB-C649-8C92-24DB015B81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A352B43-BD66-C54C-92D2-C6FA714D11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C90F10-1C72-8C42-9F45-395698B995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837835-FAB0-0C46-84AA-7127FD6636C6}" type="datetime1">
              <a:rPr lang="en-US" smtClean="0"/>
              <a:t>6/3/19</a:t>
            </a:fld>
            <a:endParaRPr lang="en-US"/>
          </a:p>
        </p:txBody>
      </p:sp>
      <p:sp>
        <p:nvSpPr>
          <p:cNvPr id="5" name="Footer Placeholder 4">
            <a:extLst>
              <a:ext uri="{FF2B5EF4-FFF2-40B4-BE49-F238E27FC236}">
                <a16:creationId xmlns:a16="http://schemas.microsoft.com/office/drawing/2014/main" id="{8DF49089-8121-4D49-B3B6-ECBB7058C7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E87C8AC-2383-F541-868D-215671C175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BC7BA0-15B2-2647-A2EA-A2ED27F96638}" type="slidenum">
              <a:rPr lang="en-US" smtClean="0"/>
              <a:t>‹#›</a:t>
            </a:fld>
            <a:endParaRPr lang="en-US"/>
          </a:p>
        </p:txBody>
      </p:sp>
    </p:spTree>
    <p:extLst>
      <p:ext uri="{BB962C8B-B14F-4D97-AF65-F5344CB8AC3E}">
        <p14:creationId xmlns:p14="http://schemas.microsoft.com/office/powerpoint/2010/main" val="41563638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qz.com/1068534/how-the-7-billion-us-fantasy-football-industry-makes-its-money-in-2017/"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thefsga.org/industry-demographics/"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naturalstattrick.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5">
                <a:tint val="45000"/>
                <a:satMod val="400000"/>
              </a:schemeClr>
            </a:duotone>
            <a:lum/>
            <a:extLst>
              <a:ext uri="{BEBA8EAE-BF5A-486C-A8C5-ECC9F3942E4B}">
                <a14:imgProps xmlns:a14="http://schemas.microsoft.com/office/drawing/2010/main">
                  <a14:imgLayer>
                    <a14:imgEffect>
                      <a14:colorTemperature colorTemp="7383"/>
                    </a14:imgEffect>
                    <a14:imgEffect>
                      <a14:saturation sat="32000"/>
                    </a14:imgEffect>
                  </a14:imgLayer>
                </a14:imgProps>
              </a:ext>
            </a:extLst>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9E019-F668-B64E-853A-436B2A7BC1AD}"/>
              </a:ext>
            </a:extLst>
          </p:cNvPr>
          <p:cNvSpPr>
            <a:spLocks noGrp="1"/>
          </p:cNvSpPr>
          <p:nvPr>
            <p:ph type="ctrTitle"/>
          </p:nvPr>
        </p:nvSpPr>
        <p:spPr>
          <a:xfrm>
            <a:off x="1524000" y="502510"/>
            <a:ext cx="9144000" cy="1437501"/>
          </a:xfrm>
        </p:spPr>
        <p:txBody>
          <a:bodyPr>
            <a:normAutofit/>
          </a:bodyPr>
          <a:lstStyle/>
          <a:p>
            <a:r>
              <a:rPr lang="en-US" sz="4400" dirty="0">
                <a:solidFill>
                  <a:schemeClr val="bg1"/>
                </a:solidFill>
                <a:latin typeface="Palatino" pitchFamily="2" charset="77"/>
                <a:ea typeface="Palatino" pitchFamily="2" charset="77"/>
              </a:rPr>
              <a:t>Building Effective Fantasy Hockey Models: A Case Study</a:t>
            </a:r>
          </a:p>
        </p:txBody>
      </p:sp>
      <p:sp>
        <p:nvSpPr>
          <p:cNvPr id="3" name="Subtitle 2">
            <a:extLst>
              <a:ext uri="{FF2B5EF4-FFF2-40B4-BE49-F238E27FC236}">
                <a16:creationId xmlns:a16="http://schemas.microsoft.com/office/drawing/2014/main" id="{86212369-F44C-D04B-9696-A25F3AE056D2}"/>
              </a:ext>
            </a:extLst>
          </p:cNvPr>
          <p:cNvSpPr>
            <a:spLocks noGrp="1"/>
          </p:cNvSpPr>
          <p:nvPr>
            <p:ph type="subTitle" idx="1"/>
          </p:nvPr>
        </p:nvSpPr>
        <p:spPr>
          <a:xfrm>
            <a:off x="1524000" y="5189837"/>
            <a:ext cx="9144000" cy="1112109"/>
          </a:xfrm>
        </p:spPr>
        <p:txBody>
          <a:bodyPr>
            <a:normAutofit fontScale="92500" lnSpcReduction="20000"/>
          </a:bodyPr>
          <a:lstStyle/>
          <a:p>
            <a:r>
              <a:rPr lang="en-US" dirty="0">
                <a:solidFill>
                  <a:schemeClr val="bg1"/>
                </a:solidFill>
                <a:latin typeface="Tahoma" panose="020B0604030504040204" pitchFamily="34" charset="0"/>
                <a:ea typeface="Tahoma" panose="020B0604030504040204" pitchFamily="34" charset="0"/>
                <a:cs typeface="Tahoma" panose="020B0604030504040204" pitchFamily="34" charset="0"/>
              </a:rPr>
              <a:t>Michael Wood</a:t>
            </a:r>
          </a:p>
          <a:p>
            <a:r>
              <a:rPr lang="en-US" dirty="0">
                <a:solidFill>
                  <a:schemeClr val="bg1"/>
                </a:solidFill>
                <a:latin typeface="Tahoma" panose="020B0604030504040204" pitchFamily="34" charset="0"/>
                <a:ea typeface="Tahoma" panose="020B0604030504040204" pitchFamily="34" charset="0"/>
                <a:cs typeface="Tahoma" panose="020B0604030504040204" pitchFamily="34" charset="0"/>
              </a:rPr>
              <a:t>Springboard Data Science Capstone 1</a:t>
            </a:r>
          </a:p>
          <a:p>
            <a:r>
              <a:rPr lang="en-US" dirty="0">
                <a:solidFill>
                  <a:schemeClr val="bg1"/>
                </a:solidFill>
                <a:latin typeface="Tahoma" panose="020B0604030504040204" pitchFamily="34" charset="0"/>
                <a:ea typeface="Tahoma" panose="020B0604030504040204" pitchFamily="34" charset="0"/>
                <a:cs typeface="Tahoma" panose="020B0604030504040204" pitchFamily="34" charset="0"/>
              </a:rPr>
              <a:t>April 2019</a:t>
            </a:r>
          </a:p>
        </p:txBody>
      </p:sp>
    </p:spTree>
    <p:extLst>
      <p:ext uri="{BB962C8B-B14F-4D97-AF65-F5344CB8AC3E}">
        <p14:creationId xmlns:p14="http://schemas.microsoft.com/office/powerpoint/2010/main" val="10337156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Model Building</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three classes of models were attempted, starting with the classic linear regression, then more advanced ensemble models such as  Random Forests and Gradient Boosted Regressors. Grid search was employed to tune the models Below are the error rates for the respective models:</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As you can see the gradient boosted model performed the best, with a strong regressor score and low error rates. There is evidence that these could further improve by increasing the number of estimators but it became computationally costly compared to the return and so was stopped at 600. </a:t>
            </a:r>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9</a:t>
            </a:r>
          </a:p>
        </p:txBody>
      </p:sp>
      <p:pic>
        <p:nvPicPr>
          <p:cNvPr id="6" name="Picture 5">
            <a:extLst>
              <a:ext uri="{FF2B5EF4-FFF2-40B4-BE49-F238E27FC236}">
                <a16:creationId xmlns:a16="http://schemas.microsoft.com/office/drawing/2014/main" id="{D020DD58-595F-F442-BDDE-A0B536946FB3}"/>
              </a:ext>
            </a:extLst>
          </p:cNvPr>
          <p:cNvPicPr>
            <a:picLocks noChangeAspect="1"/>
          </p:cNvPicPr>
          <p:nvPr/>
        </p:nvPicPr>
        <p:blipFill>
          <a:blip r:embed="rId2"/>
          <a:stretch>
            <a:fillRect/>
          </a:stretch>
        </p:blipFill>
        <p:spPr>
          <a:xfrm>
            <a:off x="1397000" y="2991644"/>
            <a:ext cx="9398000" cy="2019300"/>
          </a:xfrm>
          <a:prstGeom prst="rect">
            <a:avLst/>
          </a:prstGeom>
        </p:spPr>
      </p:pic>
    </p:spTree>
    <p:extLst>
      <p:ext uri="{BB962C8B-B14F-4D97-AF65-F5344CB8AC3E}">
        <p14:creationId xmlns:p14="http://schemas.microsoft.com/office/powerpoint/2010/main" val="30154219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Application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So how does this perform in the wild?  The model was compared to an actual ESPN league from 2019. This is a plot of the model against the actual results for 2019: as you can see the line of fit is very tight across the board.  </a:t>
            </a:r>
          </a:p>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10</a:t>
            </a:r>
          </a:p>
        </p:txBody>
      </p:sp>
      <p:pic>
        <p:nvPicPr>
          <p:cNvPr id="7" name="Picture 6">
            <a:extLst>
              <a:ext uri="{FF2B5EF4-FFF2-40B4-BE49-F238E27FC236}">
                <a16:creationId xmlns:a16="http://schemas.microsoft.com/office/drawing/2014/main" id="{C934BC00-B385-0D4B-AEA2-6C92C04B50D6}"/>
              </a:ext>
            </a:extLst>
          </p:cNvPr>
          <p:cNvPicPr>
            <a:picLocks noChangeAspect="1"/>
          </p:cNvPicPr>
          <p:nvPr/>
        </p:nvPicPr>
        <p:blipFill>
          <a:blip r:embed="rId2"/>
          <a:stretch>
            <a:fillRect/>
          </a:stretch>
        </p:blipFill>
        <p:spPr>
          <a:xfrm>
            <a:off x="3554964" y="2691478"/>
            <a:ext cx="5082071" cy="3388047"/>
          </a:xfrm>
          <a:prstGeom prst="rect">
            <a:avLst/>
          </a:prstGeom>
        </p:spPr>
      </p:pic>
    </p:spTree>
    <p:extLst>
      <p:ext uri="{BB962C8B-B14F-4D97-AF65-F5344CB8AC3E}">
        <p14:creationId xmlns:p14="http://schemas.microsoft.com/office/powerpoint/2010/main" val="20771404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Application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This is a comparison of those the model was closest to the mark with and those that were the furthest away. :</a:t>
            </a:r>
          </a:p>
          <a:p>
            <a:pPr marL="0" indent="0">
              <a:buNone/>
            </a:pPr>
            <a:endParaRPr lang="en-US" sz="2000" dirty="0"/>
          </a:p>
          <a:p>
            <a:pPr marL="0" indent="0">
              <a:buNone/>
            </a:pPr>
            <a:endParaRPr lang="en-US" sz="2000" dirty="0"/>
          </a:p>
          <a:p>
            <a:pPr marL="0" indent="0">
              <a:buNone/>
            </a:pPr>
            <a:r>
              <a:rPr lang="en-US" sz="2000" dirty="0"/>
              <a:t>Far:</a:t>
            </a:r>
          </a:p>
          <a:p>
            <a:pPr marL="0" indent="0">
              <a:buNone/>
            </a:pPr>
            <a:endParaRPr lang="en-US" sz="2000"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11</a:t>
            </a:r>
          </a:p>
        </p:txBody>
      </p:sp>
      <p:pic>
        <p:nvPicPr>
          <p:cNvPr id="6" name="Picture 5">
            <a:extLst>
              <a:ext uri="{FF2B5EF4-FFF2-40B4-BE49-F238E27FC236}">
                <a16:creationId xmlns:a16="http://schemas.microsoft.com/office/drawing/2014/main" id="{2EBD5D4C-B71C-2142-8315-B8EBD89D16E3}"/>
              </a:ext>
            </a:extLst>
          </p:cNvPr>
          <p:cNvPicPr>
            <a:picLocks noChangeAspect="1"/>
          </p:cNvPicPr>
          <p:nvPr/>
        </p:nvPicPr>
        <p:blipFill>
          <a:blip r:embed="rId3"/>
          <a:stretch>
            <a:fillRect/>
          </a:stretch>
        </p:blipFill>
        <p:spPr>
          <a:xfrm>
            <a:off x="3550945" y="2111793"/>
            <a:ext cx="7657711" cy="1214437"/>
          </a:xfrm>
          <a:prstGeom prst="rect">
            <a:avLst/>
          </a:prstGeom>
        </p:spPr>
      </p:pic>
      <p:pic>
        <p:nvPicPr>
          <p:cNvPr id="9" name="Picture 8">
            <a:extLst>
              <a:ext uri="{FF2B5EF4-FFF2-40B4-BE49-F238E27FC236}">
                <a16:creationId xmlns:a16="http://schemas.microsoft.com/office/drawing/2014/main" id="{801CF698-F46E-524C-8894-CC229DAFD4FE}"/>
              </a:ext>
            </a:extLst>
          </p:cNvPr>
          <p:cNvPicPr>
            <a:picLocks noChangeAspect="1"/>
          </p:cNvPicPr>
          <p:nvPr/>
        </p:nvPicPr>
        <p:blipFill>
          <a:blip r:embed="rId4"/>
          <a:stretch>
            <a:fillRect/>
          </a:stretch>
        </p:blipFill>
        <p:spPr>
          <a:xfrm>
            <a:off x="1343349" y="3360290"/>
            <a:ext cx="6613943" cy="2323818"/>
          </a:xfrm>
          <a:prstGeom prst="rect">
            <a:avLst/>
          </a:prstGeom>
        </p:spPr>
      </p:pic>
      <p:sp>
        <p:nvSpPr>
          <p:cNvPr id="10" name="TextBox 9">
            <a:extLst>
              <a:ext uri="{FF2B5EF4-FFF2-40B4-BE49-F238E27FC236}">
                <a16:creationId xmlns:a16="http://schemas.microsoft.com/office/drawing/2014/main" id="{9A9B9468-B917-E744-9F30-282359B03011}"/>
              </a:ext>
            </a:extLst>
          </p:cNvPr>
          <p:cNvSpPr txBox="1"/>
          <p:nvPr/>
        </p:nvSpPr>
        <p:spPr>
          <a:xfrm>
            <a:off x="7957292" y="3360290"/>
            <a:ext cx="3396508" cy="923330"/>
          </a:xfrm>
          <a:prstGeom prst="rect">
            <a:avLst/>
          </a:prstGeom>
          <a:noFill/>
        </p:spPr>
        <p:txBody>
          <a:bodyPr wrap="square" rtlCol="0">
            <a:spAutoFit/>
          </a:bodyPr>
          <a:lstStyle/>
          <a:p>
            <a:r>
              <a:rPr lang="en-US" dirty="0"/>
              <a:t> Over all  the does very well, especially at the mid point, but  does poorly with the outliers</a:t>
            </a:r>
          </a:p>
        </p:txBody>
      </p:sp>
    </p:spTree>
    <p:extLst>
      <p:ext uri="{BB962C8B-B14F-4D97-AF65-F5344CB8AC3E}">
        <p14:creationId xmlns:p14="http://schemas.microsoft.com/office/powerpoint/2010/main" val="2255063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Application and Extensions</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If this model had been used in this league the shift would have been relatively minor. Only two teams would have shifted position significantly if they’d followed it and it were correct.</a:t>
            </a:r>
          </a:p>
          <a:p>
            <a:pPr marL="0" indent="0">
              <a:buNone/>
            </a:pPr>
            <a:endParaRPr lang="en-US" sz="2000" dirty="0"/>
          </a:p>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12</a:t>
            </a:r>
          </a:p>
        </p:txBody>
      </p:sp>
      <p:pic>
        <p:nvPicPr>
          <p:cNvPr id="6" name="Picture 5">
            <a:extLst>
              <a:ext uri="{FF2B5EF4-FFF2-40B4-BE49-F238E27FC236}">
                <a16:creationId xmlns:a16="http://schemas.microsoft.com/office/drawing/2014/main" id="{CECD1468-68E6-8B48-8B37-EAB23BF42DD7}"/>
              </a:ext>
            </a:extLst>
          </p:cNvPr>
          <p:cNvPicPr>
            <a:picLocks noChangeAspect="1"/>
          </p:cNvPicPr>
          <p:nvPr/>
        </p:nvPicPr>
        <p:blipFill>
          <a:blip r:embed="rId3"/>
          <a:stretch>
            <a:fillRect/>
          </a:stretch>
        </p:blipFill>
        <p:spPr>
          <a:xfrm>
            <a:off x="3460748" y="2406822"/>
            <a:ext cx="5270503" cy="3770141"/>
          </a:xfrm>
          <a:prstGeom prst="rect">
            <a:avLst/>
          </a:prstGeom>
        </p:spPr>
      </p:pic>
      <p:sp>
        <p:nvSpPr>
          <p:cNvPr id="8" name="TextBox 7">
            <a:extLst>
              <a:ext uri="{FF2B5EF4-FFF2-40B4-BE49-F238E27FC236}">
                <a16:creationId xmlns:a16="http://schemas.microsoft.com/office/drawing/2014/main" id="{1A26AE74-BB05-E44F-A9EA-8B755465C463}"/>
              </a:ext>
            </a:extLst>
          </p:cNvPr>
          <p:cNvSpPr txBox="1"/>
          <p:nvPr/>
        </p:nvSpPr>
        <p:spPr>
          <a:xfrm>
            <a:off x="6302636" y="2520778"/>
            <a:ext cx="4892586" cy="369332"/>
          </a:xfrm>
          <a:prstGeom prst="rect">
            <a:avLst/>
          </a:prstGeom>
          <a:noFill/>
        </p:spPr>
        <p:txBody>
          <a:bodyPr wrap="square" rtlCol="0">
            <a:spAutoFit/>
          </a:bodyPr>
          <a:lstStyle/>
          <a:p>
            <a:r>
              <a:rPr lang="en-US" dirty="0"/>
              <a:t>   </a:t>
            </a:r>
          </a:p>
        </p:txBody>
      </p:sp>
    </p:spTree>
    <p:extLst>
      <p:ext uri="{BB962C8B-B14F-4D97-AF65-F5344CB8AC3E}">
        <p14:creationId xmlns:p14="http://schemas.microsoft.com/office/powerpoint/2010/main" val="2923959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Application and Extensions</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This model would benefit from a few things in future iterations, namely a reduction in time features, and secondly a normalization and scaling of the features. </a:t>
            </a:r>
          </a:p>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12</a:t>
            </a:r>
          </a:p>
        </p:txBody>
      </p:sp>
      <p:pic>
        <p:nvPicPr>
          <p:cNvPr id="6" name="Picture 5">
            <a:extLst>
              <a:ext uri="{FF2B5EF4-FFF2-40B4-BE49-F238E27FC236}">
                <a16:creationId xmlns:a16="http://schemas.microsoft.com/office/drawing/2014/main" id="{CECD1468-68E6-8B48-8B37-EAB23BF42DD7}"/>
              </a:ext>
            </a:extLst>
          </p:cNvPr>
          <p:cNvPicPr>
            <a:picLocks noChangeAspect="1"/>
          </p:cNvPicPr>
          <p:nvPr/>
        </p:nvPicPr>
        <p:blipFill>
          <a:blip r:embed="rId3"/>
          <a:stretch>
            <a:fillRect/>
          </a:stretch>
        </p:blipFill>
        <p:spPr>
          <a:xfrm>
            <a:off x="3792013" y="2772936"/>
            <a:ext cx="4704089" cy="3364969"/>
          </a:xfrm>
          <a:prstGeom prst="rect">
            <a:avLst/>
          </a:prstGeom>
        </p:spPr>
      </p:pic>
      <p:sp>
        <p:nvSpPr>
          <p:cNvPr id="8" name="TextBox 7">
            <a:extLst>
              <a:ext uri="{FF2B5EF4-FFF2-40B4-BE49-F238E27FC236}">
                <a16:creationId xmlns:a16="http://schemas.microsoft.com/office/drawing/2014/main" id="{1A26AE74-BB05-E44F-A9EA-8B755465C463}"/>
              </a:ext>
            </a:extLst>
          </p:cNvPr>
          <p:cNvSpPr txBox="1"/>
          <p:nvPr/>
        </p:nvSpPr>
        <p:spPr>
          <a:xfrm>
            <a:off x="6302636" y="2520778"/>
            <a:ext cx="4892586" cy="369332"/>
          </a:xfrm>
          <a:prstGeom prst="rect">
            <a:avLst/>
          </a:prstGeom>
          <a:noFill/>
        </p:spPr>
        <p:txBody>
          <a:bodyPr wrap="square" rtlCol="0">
            <a:spAutoFit/>
          </a:bodyPr>
          <a:lstStyle/>
          <a:p>
            <a:r>
              <a:rPr lang="en-US" dirty="0"/>
              <a:t>   </a:t>
            </a:r>
          </a:p>
        </p:txBody>
      </p:sp>
    </p:spTree>
    <p:extLst>
      <p:ext uri="{BB962C8B-B14F-4D97-AF65-F5344CB8AC3E}">
        <p14:creationId xmlns:p14="http://schemas.microsoft.com/office/powerpoint/2010/main" val="39698013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Conclusions</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endParaRPr lang="en-US" sz="2000" dirty="0"/>
          </a:p>
          <a:p>
            <a:pPr marL="0" indent="0">
              <a:buNone/>
            </a:pPr>
            <a:r>
              <a:rPr lang="en-US" sz="2000" dirty="0"/>
              <a:t>1. 	This type of model could be a valuable product as an introductory primer, and could be marketed to new players.  Example: London Bacon Blades</a:t>
            </a:r>
          </a:p>
          <a:p>
            <a:pPr marL="0" indent="0">
              <a:buNone/>
            </a:pPr>
            <a:endParaRPr lang="en-US" sz="2000" dirty="0"/>
          </a:p>
          <a:p>
            <a:pPr marL="457200" indent="-457200">
              <a:buAutoNum type="arabicPeriod" startAt="2"/>
            </a:pPr>
            <a:r>
              <a:rPr lang="en-US" sz="2000" dirty="0"/>
              <a:t>Most importantly, this capstone shows that while it is most the outcomes of hockey games are perhaps the toughest sport to predict it is possible to model player performance</a:t>
            </a:r>
            <a:r>
              <a:rPr lang="en-US" sz="2000" baseline="30000" dirty="0"/>
              <a:t>5</a:t>
            </a:r>
            <a:r>
              <a:rPr lang="en-US" sz="2000" dirty="0"/>
              <a:t>. </a:t>
            </a:r>
          </a:p>
          <a:p>
            <a:pPr marL="0" indent="0">
              <a:buNone/>
            </a:pPr>
            <a:endParaRPr lang="en-US" sz="2000" dirty="0"/>
          </a:p>
          <a:p>
            <a:pPr marL="0" indent="0">
              <a:buNone/>
            </a:pPr>
            <a:r>
              <a:rPr lang="en-US" sz="2000" dirty="0"/>
              <a:t>3.    Both of these findings show that there is real value in the model and the product, and machine learning can lend tangible insights in a difficult field. </a:t>
            </a:r>
          </a:p>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13</a:t>
            </a:r>
          </a:p>
        </p:txBody>
      </p:sp>
      <p:sp>
        <p:nvSpPr>
          <p:cNvPr id="4" name="Footer Placeholder 3">
            <a:extLst>
              <a:ext uri="{FF2B5EF4-FFF2-40B4-BE49-F238E27FC236}">
                <a16:creationId xmlns:a16="http://schemas.microsoft.com/office/drawing/2014/main" id="{D21A5835-B2CF-024C-A73A-70A03416B843}"/>
              </a:ext>
            </a:extLst>
          </p:cNvPr>
          <p:cNvSpPr>
            <a:spLocks noGrp="1"/>
          </p:cNvSpPr>
          <p:nvPr>
            <p:ph type="ftr" sz="quarter" idx="11"/>
          </p:nvPr>
        </p:nvSpPr>
        <p:spPr>
          <a:xfrm>
            <a:off x="3703937" y="5718969"/>
            <a:ext cx="4784125" cy="365125"/>
          </a:xfrm>
        </p:spPr>
        <p:txBody>
          <a:bodyPr/>
          <a:lstStyle/>
          <a:p>
            <a:r>
              <a:rPr lang="en-US" dirty="0"/>
              <a:t>5 https://</a:t>
            </a:r>
            <a:r>
              <a:rPr lang="en-US" dirty="0" err="1"/>
              <a:t>www.vox.com</a:t>
            </a:r>
            <a:r>
              <a:rPr lang="en-US" dirty="0"/>
              <a:t>/videos/2017/6/5/15740632/luck-skill-sports</a:t>
            </a:r>
          </a:p>
        </p:txBody>
      </p:sp>
    </p:spTree>
    <p:extLst>
      <p:ext uri="{BB962C8B-B14F-4D97-AF65-F5344CB8AC3E}">
        <p14:creationId xmlns:p14="http://schemas.microsoft.com/office/powerpoint/2010/main" val="583916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03C02-D6AE-3E41-A0BD-CE342E52DDCD}"/>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cs typeface="Tahoma" panose="020B0604030504040204" pitchFamily="34" charset="0"/>
              </a:rPr>
              <a:t>Why Fantasy Hockey?</a:t>
            </a:r>
          </a:p>
        </p:txBody>
      </p:sp>
      <p:sp>
        <p:nvSpPr>
          <p:cNvPr id="3" name="Content Placeholder 2">
            <a:extLst>
              <a:ext uri="{FF2B5EF4-FFF2-40B4-BE49-F238E27FC236}">
                <a16:creationId xmlns:a16="http://schemas.microsoft.com/office/drawing/2014/main" id="{CD099897-5BBB-1F43-B92A-6E46CDEBE60C}"/>
              </a:ext>
            </a:extLst>
          </p:cNvPr>
          <p:cNvSpPr>
            <a:spLocks noGrp="1"/>
          </p:cNvSpPr>
          <p:nvPr>
            <p:ph idx="1"/>
          </p:nvPr>
        </p:nvSpPr>
        <p:spPr>
          <a:xfrm>
            <a:off x="838200" y="1371600"/>
            <a:ext cx="10515600" cy="4805363"/>
          </a:xfrm>
          <a:solidFill>
            <a:schemeClr val="bg1"/>
          </a:solidFill>
        </p:spPr>
        <p:txBody>
          <a:bodyPr>
            <a:normAutofit/>
          </a:bodyPr>
          <a:lstStyle/>
          <a:p>
            <a:pPr marL="0" indent="0">
              <a:buNone/>
            </a:pPr>
            <a:endParaRPr lang="en-US" sz="2000" dirty="0">
              <a:latin typeface="Tahoma" panose="020B0604030504040204" pitchFamily="34" charset="0"/>
              <a:ea typeface="Tahoma" panose="020B0604030504040204" pitchFamily="34" charset="0"/>
              <a:cs typeface="Tahoma" panose="020B0604030504040204" pitchFamily="34" charset="0"/>
            </a:endParaRPr>
          </a:p>
          <a:p>
            <a:pPr marL="0" indent="0">
              <a:buNone/>
            </a:pPr>
            <a:r>
              <a:rPr lang="en-US" sz="2000" dirty="0">
                <a:latin typeface="Tahoma" panose="020B0604030504040204" pitchFamily="34" charset="0"/>
                <a:ea typeface="Tahoma" panose="020B0604030504040204" pitchFamily="34" charset="0"/>
                <a:cs typeface="Tahoma" panose="020B0604030504040204" pitchFamily="34" charset="0"/>
              </a:rPr>
              <a:t>	Fantasy sports is an exploding industry, with fantasy football alone estimated to be worth $7 billion in 2017 and some estimates project it might be as high as 15 billion total</a:t>
            </a:r>
            <a:r>
              <a:rPr lang="en-US" sz="2000" baseline="30000" dirty="0">
                <a:latin typeface="Tahoma" panose="020B0604030504040204" pitchFamily="34" charset="0"/>
                <a:ea typeface="Tahoma" panose="020B0604030504040204" pitchFamily="34" charset="0"/>
                <a:cs typeface="Tahoma" panose="020B0604030504040204" pitchFamily="34" charset="0"/>
              </a:rPr>
              <a:t>1</a:t>
            </a:r>
            <a:r>
              <a:rPr lang="en-US" sz="2000" dirty="0">
                <a:latin typeface="Tahoma" panose="020B0604030504040204" pitchFamily="34" charset="0"/>
                <a:ea typeface="Tahoma" panose="020B0604030504040204" pitchFamily="34" charset="0"/>
                <a:cs typeface="Tahoma" panose="020B0604030504040204" pitchFamily="34" charset="0"/>
              </a:rPr>
              <a:t>. Models have existed in other sports to predict overall player performance since at least 2003, the most notable example being Baseball Prospectus’ PECOTA, but thus far NHL lacks a similar standard.</a:t>
            </a:r>
          </a:p>
          <a:p>
            <a:pPr marL="0" indent="0">
              <a:buNone/>
            </a:pPr>
            <a:endParaRPr lang="en-US" sz="2000" dirty="0">
              <a:latin typeface="Tahoma" panose="020B0604030504040204" pitchFamily="34" charset="0"/>
              <a:ea typeface="Tahoma" panose="020B0604030504040204" pitchFamily="34" charset="0"/>
              <a:cs typeface="Tahoma" panose="020B0604030504040204" pitchFamily="34" charset="0"/>
            </a:endParaRPr>
          </a:p>
          <a:p>
            <a:pPr marL="0" indent="0">
              <a:buNone/>
            </a:pPr>
            <a:r>
              <a:rPr lang="en-US" sz="2000" dirty="0">
                <a:latin typeface="Tahoma" panose="020B0604030504040204" pitchFamily="34" charset="0"/>
                <a:ea typeface="Tahoma" panose="020B0604030504040204" pitchFamily="34" charset="0"/>
                <a:cs typeface="Tahoma" panose="020B0604030504040204" pitchFamily="34" charset="0"/>
              </a:rPr>
              <a:t>	For this case study I took the ESPN fantasy league that I play in as a guide, and built a number of models using various tools from python's </a:t>
            </a:r>
            <a:r>
              <a:rPr lang="en-US" sz="2000" dirty="0" err="1">
                <a:latin typeface="Tahoma" panose="020B0604030504040204" pitchFamily="34" charset="0"/>
                <a:ea typeface="Tahoma" panose="020B0604030504040204" pitchFamily="34" charset="0"/>
                <a:cs typeface="Tahoma" panose="020B0604030504040204" pitchFamily="34" charset="0"/>
              </a:rPr>
              <a:t>scikit</a:t>
            </a:r>
            <a:r>
              <a:rPr lang="en-US" sz="2000" dirty="0">
                <a:latin typeface="Tahoma" panose="020B0604030504040204" pitchFamily="34" charset="0"/>
                <a:ea typeface="Tahoma" panose="020B0604030504040204" pitchFamily="34" charset="0"/>
                <a:cs typeface="Tahoma" panose="020B0604030504040204" pitchFamily="34" charset="0"/>
              </a:rPr>
              <a:t>-learn packages, the objective being to build a model that will perform at least as well as a human in the current league, and create something saleable to the hobbyists</a:t>
            </a:r>
            <a:r>
              <a:rPr lang="en-US" sz="2000" baseline="30000" dirty="0">
                <a:latin typeface="Tahoma" panose="020B0604030504040204" pitchFamily="34" charset="0"/>
                <a:ea typeface="Tahoma" panose="020B0604030504040204" pitchFamily="34" charset="0"/>
                <a:cs typeface="Tahoma" panose="020B0604030504040204" pitchFamily="34" charset="0"/>
              </a:rPr>
              <a:t>2</a:t>
            </a:r>
            <a:r>
              <a:rPr lang="en-US" sz="2000" dirty="0">
                <a:latin typeface="Tahoma" panose="020B0604030504040204" pitchFamily="34" charset="0"/>
                <a:ea typeface="Tahoma" panose="020B0604030504040204" pitchFamily="34" charset="0"/>
                <a:cs typeface="Tahoma" panose="020B0604030504040204" pitchFamily="34" charset="0"/>
              </a:rPr>
              <a:t>. </a:t>
            </a:r>
          </a:p>
          <a:p>
            <a:pPr marL="0" indent="0">
              <a:buNone/>
            </a:pPr>
            <a:endParaRPr lang="en-US" sz="2000" dirty="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6" name="Footer Placeholder 5">
            <a:extLst>
              <a:ext uri="{FF2B5EF4-FFF2-40B4-BE49-F238E27FC236}">
                <a16:creationId xmlns:a16="http://schemas.microsoft.com/office/drawing/2014/main" id="{0FCFA8CD-E34D-8940-AE21-D57F80DECE25}"/>
              </a:ext>
            </a:extLst>
          </p:cNvPr>
          <p:cNvSpPr>
            <a:spLocks noGrp="1"/>
          </p:cNvSpPr>
          <p:nvPr>
            <p:ph type="ftr" sz="quarter" idx="11"/>
          </p:nvPr>
        </p:nvSpPr>
        <p:spPr>
          <a:xfrm>
            <a:off x="838201" y="4782066"/>
            <a:ext cx="10515600" cy="1302030"/>
          </a:xfrm>
        </p:spPr>
        <p:txBody>
          <a:bodyPr/>
          <a:lstStyle/>
          <a:p>
            <a:r>
              <a:rPr lang="en-US" dirty="0"/>
              <a:t>1 There is in fact a Fantasy Sports Association that claims the higher number, and some state lotteries, such as New York have reported as much as 1 billion moving through the till in one year in that state alone. But for purpose of some objectivity we’ll stick with the reported number here: </a:t>
            </a:r>
            <a:r>
              <a:rPr lang="en-US" dirty="0">
                <a:hlinkClick r:id="rId3"/>
              </a:rPr>
              <a:t>https://qz.com/1068534/how-the-7-billion-us-fantasy-football-industry-makes-its-money-in-2017/</a:t>
            </a:r>
            <a:endParaRPr lang="en-US" dirty="0"/>
          </a:p>
          <a:p>
            <a:endParaRPr lang="en-US" dirty="0"/>
          </a:p>
          <a:p>
            <a:r>
              <a:rPr lang="en-US" dirty="0"/>
              <a:t>2 That same fantasy sports association claims that the average player spends $54 a year on the sport, with that number increasing every year. Given that there’s some 5 million players at least, that’s the segment we are after. </a:t>
            </a:r>
            <a:r>
              <a:rPr lang="en-US" dirty="0">
                <a:hlinkClick r:id="rId4"/>
              </a:rPr>
              <a:t>https://thefsga.org/industry-demographics/</a:t>
            </a:r>
            <a:endParaRPr lang="en-US" dirty="0"/>
          </a:p>
        </p:txBody>
      </p:sp>
      <p:sp>
        <p:nvSpPr>
          <p:cNvPr id="7" name="Slide Number Placeholder 6">
            <a:extLst>
              <a:ext uri="{FF2B5EF4-FFF2-40B4-BE49-F238E27FC236}">
                <a16:creationId xmlns:a16="http://schemas.microsoft.com/office/drawing/2014/main" id="{69B8C7EC-8EBC-7F4E-8447-13A4EBC63EA8}"/>
              </a:ext>
            </a:extLst>
          </p:cNvPr>
          <p:cNvSpPr>
            <a:spLocks noGrp="1"/>
          </p:cNvSpPr>
          <p:nvPr>
            <p:ph type="sldNum" sz="quarter" idx="12"/>
          </p:nvPr>
        </p:nvSpPr>
        <p:spPr/>
        <p:txBody>
          <a:bodyPr/>
          <a:lstStyle/>
          <a:p>
            <a:r>
              <a:rPr lang="en-US" dirty="0"/>
              <a:t>1</a:t>
            </a:r>
          </a:p>
        </p:txBody>
      </p:sp>
    </p:spTree>
    <p:extLst>
      <p:ext uri="{BB962C8B-B14F-4D97-AF65-F5344CB8AC3E}">
        <p14:creationId xmlns:p14="http://schemas.microsoft.com/office/powerpoint/2010/main" val="35707063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Data Collection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solidFill>
            <a:schemeClr val="bg1"/>
          </a:solidFill>
        </p:spPr>
        <p:txBody>
          <a:bodyPr>
            <a:normAutofit/>
          </a:bodyPr>
          <a:lstStyle/>
          <a:p>
            <a:pPr marL="0" indent="0">
              <a:buNone/>
            </a:pPr>
            <a:endParaRPr lang="en-US" dirty="0"/>
          </a:p>
          <a:p>
            <a:pPr marL="0" indent="0">
              <a:buNone/>
            </a:pPr>
            <a:r>
              <a:rPr lang="en-US" dirty="0"/>
              <a:t>	All data was collected from Natural Stat Trick an invaluable resource curated by Micah McCurdy</a:t>
            </a:r>
            <a:r>
              <a:rPr lang="en-US" baseline="30000" dirty="0"/>
              <a:t>3</a:t>
            </a:r>
            <a:r>
              <a:rPr lang="en-US" dirty="0"/>
              <a:t>, who compiles all kinds of data from the National Hockey League. A detailed look can be found on my </a:t>
            </a:r>
            <a:r>
              <a:rPr lang="en-US" dirty="0" err="1"/>
              <a:t>github</a:t>
            </a:r>
            <a:r>
              <a:rPr lang="en-US" dirty="0"/>
              <a:t>, here:</a:t>
            </a:r>
          </a:p>
          <a:p>
            <a:pPr marL="0" indent="0">
              <a:buNone/>
            </a:pPr>
            <a:endParaRPr lang="en-US" dirty="0"/>
          </a:p>
          <a:p>
            <a:pPr marL="0" indent="0">
              <a:buNone/>
            </a:pPr>
            <a:r>
              <a:rPr lang="en-US" dirty="0"/>
              <a:t>https://</a:t>
            </a:r>
            <a:r>
              <a:rPr lang="en-US" dirty="0" err="1"/>
              <a:t>github.com</a:t>
            </a:r>
            <a:r>
              <a:rPr lang="en-US" dirty="0"/>
              <a:t>/</a:t>
            </a:r>
            <a:r>
              <a:rPr lang="en-US" dirty="0" err="1"/>
              <a:t>mhbw</a:t>
            </a:r>
            <a:r>
              <a:rPr lang="en-US" dirty="0"/>
              <a:t>/springboard/blob/master/Capstone%201/</a:t>
            </a:r>
          </a:p>
        </p:txBody>
      </p:sp>
      <p:sp>
        <p:nvSpPr>
          <p:cNvPr id="4" name="Footer Placeholder 3">
            <a:extLst>
              <a:ext uri="{FF2B5EF4-FFF2-40B4-BE49-F238E27FC236}">
                <a16:creationId xmlns:a16="http://schemas.microsoft.com/office/drawing/2014/main" id="{67C78BB8-5D87-A54C-A1A8-C041764E6D19}"/>
              </a:ext>
            </a:extLst>
          </p:cNvPr>
          <p:cNvSpPr>
            <a:spLocks noGrp="1"/>
          </p:cNvSpPr>
          <p:nvPr>
            <p:ph type="ftr" sz="quarter" idx="11"/>
          </p:nvPr>
        </p:nvSpPr>
        <p:spPr>
          <a:xfrm>
            <a:off x="838200" y="4917990"/>
            <a:ext cx="10515600" cy="1803486"/>
          </a:xfrm>
        </p:spPr>
        <p:txBody>
          <a:bodyPr/>
          <a:lstStyle/>
          <a:p>
            <a:r>
              <a:rPr lang="en-US" dirty="0"/>
              <a:t>3 </a:t>
            </a:r>
            <a:r>
              <a:rPr lang="en-US" dirty="0">
                <a:hlinkClick r:id="rId2"/>
              </a:rPr>
              <a:t>http://naturalstattrick.com</a:t>
            </a:r>
            <a:endParaRPr lang="en-US" dirty="0"/>
          </a:p>
          <a:p>
            <a:endParaRPr lang="en-US"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2</a:t>
            </a:r>
          </a:p>
        </p:txBody>
      </p:sp>
    </p:spTree>
    <p:extLst>
      <p:ext uri="{BB962C8B-B14F-4D97-AF65-F5344CB8AC3E}">
        <p14:creationId xmlns:p14="http://schemas.microsoft.com/office/powerpoint/2010/main" val="2182725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Preprocessing And Feature Tuning</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solidFill>
            <a:schemeClr val="bg1"/>
          </a:solidFill>
        </p:spPr>
        <p:txBody>
          <a:bodyPr>
            <a:normAutofit/>
          </a:bodyPr>
          <a:lstStyle/>
          <a:p>
            <a:pPr marL="0" indent="0">
              <a:buNone/>
            </a:pPr>
            <a:r>
              <a:rPr lang="en-US" dirty="0"/>
              <a:t>	Given the specialty nature of this data set there are few missing values. Exceptions:</a:t>
            </a:r>
          </a:p>
          <a:p>
            <a:pPr marL="0" indent="0">
              <a:buNone/>
            </a:pPr>
            <a:r>
              <a:rPr lang="en-US" dirty="0"/>
              <a:t>	1. The notable exception is Draft information, as a number of players were undrafted; those were modified to draft rank 1000.</a:t>
            </a:r>
          </a:p>
          <a:p>
            <a:pPr marL="0" indent="0">
              <a:buNone/>
            </a:pPr>
            <a:r>
              <a:rPr lang="en-US" dirty="0"/>
              <a:t>	</a:t>
            </a:r>
          </a:p>
          <a:p>
            <a:pPr marL="0" indent="0">
              <a:buNone/>
            </a:pPr>
            <a:r>
              <a:rPr lang="en-US" dirty="0"/>
              <a:t>	2. Other missing values a logic was applied that can be boiled down to  "if a player had an NA value due to not getting any points, they are marked zero, if they are NA due to having the opportunity to play in those events, they are returned to the mean.”</a:t>
            </a:r>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3</a:t>
            </a:r>
          </a:p>
        </p:txBody>
      </p:sp>
    </p:spTree>
    <p:extLst>
      <p:ext uri="{BB962C8B-B14F-4D97-AF65-F5344CB8AC3E}">
        <p14:creationId xmlns:p14="http://schemas.microsoft.com/office/powerpoint/2010/main" val="1524417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Preprocessing And Feature Tuning</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530725"/>
          </a:xfrm>
          <a:solidFill>
            <a:schemeClr val="bg1"/>
          </a:solidFill>
        </p:spPr>
        <p:txBody>
          <a:bodyPr>
            <a:normAutofit/>
          </a:bodyPr>
          <a:lstStyle/>
          <a:p>
            <a:pPr marL="0" indent="0">
              <a:buNone/>
            </a:pPr>
            <a:r>
              <a:rPr lang="en-US" dirty="0"/>
              <a:t>	Age curves are much discussed in the analytics community</a:t>
            </a:r>
            <a:r>
              <a:rPr lang="en-US" baseline="30000" dirty="0"/>
              <a:t>4</a:t>
            </a:r>
            <a:r>
              <a:rPr lang="en-US" dirty="0"/>
              <a:t>, so an age metric was created.</a:t>
            </a:r>
          </a:p>
          <a:p>
            <a:pPr marL="0" indent="0">
              <a:buNone/>
            </a:pPr>
            <a:endParaRPr lang="en-US" dirty="0"/>
          </a:p>
          <a:p>
            <a:pPr marL="0" indent="0">
              <a:buNone/>
            </a:pPr>
            <a:r>
              <a:rPr lang="en-US" dirty="0"/>
              <a:t>	Our target metric, Fantasy Points Per Season, is not baked into the data so that was generated, as well as Fantasy Points Per Game and Per 60 Minutes Played. </a:t>
            </a:r>
          </a:p>
          <a:p>
            <a:pPr marL="0" indent="0">
              <a:buNone/>
            </a:pPr>
            <a:endParaRPr lang="en-US" dirty="0"/>
          </a:p>
          <a:p>
            <a:pPr marL="0" indent="0">
              <a:buNone/>
            </a:pPr>
            <a:r>
              <a:rPr lang="en-US" dirty="0"/>
              <a:t>	Additionally some total time metrics were added in.</a:t>
            </a:r>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4</a:t>
            </a:r>
          </a:p>
        </p:txBody>
      </p:sp>
      <p:sp>
        <p:nvSpPr>
          <p:cNvPr id="4" name="Footer Placeholder 3">
            <a:extLst>
              <a:ext uri="{FF2B5EF4-FFF2-40B4-BE49-F238E27FC236}">
                <a16:creationId xmlns:a16="http://schemas.microsoft.com/office/drawing/2014/main" id="{FC6B8AD2-3A1D-E54B-833C-D7545EF87F76}"/>
              </a:ext>
            </a:extLst>
          </p:cNvPr>
          <p:cNvSpPr>
            <a:spLocks noGrp="1"/>
          </p:cNvSpPr>
          <p:nvPr>
            <p:ph type="ftr" sz="quarter" idx="11"/>
          </p:nvPr>
        </p:nvSpPr>
        <p:spPr>
          <a:xfrm>
            <a:off x="3915033" y="5718969"/>
            <a:ext cx="4114800" cy="365125"/>
          </a:xfrm>
        </p:spPr>
        <p:txBody>
          <a:bodyPr/>
          <a:lstStyle/>
          <a:p>
            <a:r>
              <a:rPr lang="en-US" dirty="0"/>
              <a:t>4 Hockey Graphs are a great place to start reading on this: https://hockey-</a:t>
            </a:r>
            <a:r>
              <a:rPr lang="en-US" dirty="0" err="1"/>
              <a:t>graphs.com</a:t>
            </a:r>
            <a:r>
              <a:rPr lang="en-US" dirty="0"/>
              <a:t>/2017/03/23/a-new-look-at-aging-curves-for-nhl-skaters-part-1/</a:t>
            </a:r>
          </a:p>
        </p:txBody>
      </p:sp>
    </p:spTree>
    <p:extLst>
      <p:ext uri="{BB962C8B-B14F-4D97-AF65-F5344CB8AC3E}">
        <p14:creationId xmlns:p14="http://schemas.microsoft.com/office/powerpoint/2010/main" val="655665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Data Exploration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dirty="0"/>
              <a:t>	Two Key Points From Data Exploration:</a:t>
            </a:r>
          </a:p>
          <a:p>
            <a:pPr marL="514350" indent="-514350">
              <a:buFont typeface="+mj-lt"/>
              <a:buAutoNum type="arabicPeriod"/>
            </a:pPr>
            <a:r>
              <a:rPr lang="en-US" dirty="0"/>
              <a:t>Fantasy Points are evenly distributed, with the mean of 100 points; this is more pronounced when narrowed to players on permanent contract and those with trial periods (less than 20 games)</a:t>
            </a:r>
          </a:p>
          <a:p>
            <a:pPr marL="0" indent="0">
              <a:buNone/>
            </a:pPr>
            <a:endParaRPr lang="en-US"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5</a:t>
            </a:r>
          </a:p>
        </p:txBody>
      </p:sp>
      <p:pic>
        <p:nvPicPr>
          <p:cNvPr id="6" name="Picture 5">
            <a:extLst>
              <a:ext uri="{FF2B5EF4-FFF2-40B4-BE49-F238E27FC236}">
                <a16:creationId xmlns:a16="http://schemas.microsoft.com/office/drawing/2014/main" id="{6A895808-E269-D342-98D0-02D7E2751735}"/>
              </a:ext>
            </a:extLst>
          </p:cNvPr>
          <p:cNvPicPr>
            <a:picLocks noChangeAspect="1"/>
          </p:cNvPicPr>
          <p:nvPr/>
        </p:nvPicPr>
        <p:blipFill>
          <a:blip r:embed="rId2"/>
          <a:stretch>
            <a:fillRect/>
          </a:stretch>
        </p:blipFill>
        <p:spPr>
          <a:xfrm>
            <a:off x="1871534" y="3456180"/>
            <a:ext cx="3851190" cy="2567460"/>
          </a:xfrm>
          <a:prstGeom prst="rect">
            <a:avLst/>
          </a:prstGeom>
        </p:spPr>
      </p:pic>
      <p:pic>
        <p:nvPicPr>
          <p:cNvPr id="8" name="Picture 7">
            <a:extLst>
              <a:ext uri="{FF2B5EF4-FFF2-40B4-BE49-F238E27FC236}">
                <a16:creationId xmlns:a16="http://schemas.microsoft.com/office/drawing/2014/main" id="{15165628-53CA-484B-B197-58E83DCA429E}"/>
              </a:ext>
            </a:extLst>
          </p:cNvPr>
          <p:cNvPicPr>
            <a:picLocks noChangeAspect="1"/>
          </p:cNvPicPr>
          <p:nvPr/>
        </p:nvPicPr>
        <p:blipFill>
          <a:blip r:embed="rId3"/>
          <a:stretch>
            <a:fillRect/>
          </a:stretch>
        </p:blipFill>
        <p:spPr>
          <a:xfrm>
            <a:off x="6756057" y="3550916"/>
            <a:ext cx="3709086" cy="2472724"/>
          </a:xfrm>
          <a:prstGeom prst="rect">
            <a:avLst/>
          </a:prstGeom>
        </p:spPr>
      </p:pic>
    </p:spTree>
    <p:extLst>
      <p:ext uri="{BB962C8B-B14F-4D97-AF65-F5344CB8AC3E}">
        <p14:creationId xmlns:p14="http://schemas.microsoft.com/office/powerpoint/2010/main" val="566067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Data Exploration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2</a:t>
            </a:r>
            <a:r>
              <a:rPr lang="en-US" dirty="0"/>
              <a:t>.   </a:t>
            </a:r>
            <a:r>
              <a:rPr lang="en-US" sz="2000" dirty="0"/>
              <a:t>Time is perhaps the most important variable and correlates highest with total points. The chart here is of the correlation to fantasy value. (TOI indicates, ‘Time On Ice’ metrics, CF and FF are Fenwick and </a:t>
            </a:r>
            <a:r>
              <a:rPr lang="en-US" sz="2000" dirty="0" err="1"/>
              <a:t>Corsi</a:t>
            </a:r>
            <a:r>
              <a:rPr lang="en-US" sz="2000" dirty="0"/>
              <a:t>: measures that indicate puck possession)</a:t>
            </a:r>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6</a:t>
            </a:r>
          </a:p>
        </p:txBody>
      </p:sp>
      <p:pic>
        <p:nvPicPr>
          <p:cNvPr id="7" name="Picture 6">
            <a:extLst>
              <a:ext uri="{FF2B5EF4-FFF2-40B4-BE49-F238E27FC236}">
                <a16:creationId xmlns:a16="http://schemas.microsoft.com/office/drawing/2014/main" id="{11894AE9-C130-3346-B4B3-3C03F2B4111A}"/>
              </a:ext>
            </a:extLst>
          </p:cNvPr>
          <p:cNvPicPr>
            <a:picLocks noChangeAspect="1"/>
          </p:cNvPicPr>
          <p:nvPr/>
        </p:nvPicPr>
        <p:blipFill>
          <a:blip r:embed="rId2"/>
          <a:stretch>
            <a:fillRect/>
          </a:stretch>
        </p:blipFill>
        <p:spPr>
          <a:xfrm>
            <a:off x="3048000" y="2798763"/>
            <a:ext cx="6096000" cy="3378200"/>
          </a:xfrm>
          <a:prstGeom prst="rect">
            <a:avLst/>
          </a:prstGeom>
        </p:spPr>
      </p:pic>
    </p:spTree>
    <p:extLst>
      <p:ext uri="{BB962C8B-B14F-4D97-AF65-F5344CB8AC3E}">
        <p14:creationId xmlns:p14="http://schemas.microsoft.com/office/powerpoint/2010/main" val="19781495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Data Exploration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This is was not a goal of this analysis but it’s interesting to see how little height and weight seem to effect value; note that height seems to do nothing to the correlation line. This is counter to the common narrative that ‘small undersized players can’t compete’.</a:t>
            </a:r>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7</a:t>
            </a:r>
          </a:p>
        </p:txBody>
      </p:sp>
      <p:pic>
        <p:nvPicPr>
          <p:cNvPr id="9" name="Picture 8">
            <a:extLst>
              <a:ext uri="{FF2B5EF4-FFF2-40B4-BE49-F238E27FC236}">
                <a16:creationId xmlns:a16="http://schemas.microsoft.com/office/drawing/2014/main" id="{30AB0AFF-324A-644D-A1D0-8811DE59B84D}"/>
              </a:ext>
            </a:extLst>
          </p:cNvPr>
          <p:cNvPicPr>
            <a:picLocks noChangeAspect="1"/>
          </p:cNvPicPr>
          <p:nvPr/>
        </p:nvPicPr>
        <p:blipFill>
          <a:blip r:embed="rId2"/>
          <a:stretch>
            <a:fillRect/>
          </a:stretch>
        </p:blipFill>
        <p:spPr>
          <a:xfrm>
            <a:off x="1033785" y="2802153"/>
            <a:ext cx="4693635" cy="3129090"/>
          </a:xfrm>
          <a:prstGeom prst="rect">
            <a:avLst/>
          </a:prstGeom>
        </p:spPr>
      </p:pic>
      <p:pic>
        <p:nvPicPr>
          <p:cNvPr id="11" name="Picture 10">
            <a:extLst>
              <a:ext uri="{FF2B5EF4-FFF2-40B4-BE49-F238E27FC236}">
                <a16:creationId xmlns:a16="http://schemas.microsoft.com/office/drawing/2014/main" id="{60405299-C1B4-8F4E-8981-C7C6D5B00BE2}"/>
              </a:ext>
            </a:extLst>
          </p:cNvPr>
          <p:cNvPicPr>
            <a:picLocks noChangeAspect="1"/>
          </p:cNvPicPr>
          <p:nvPr/>
        </p:nvPicPr>
        <p:blipFill>
          <a:blip r:embed="rId3"/>
          <a:stretch>
            <a:fillRect/>
          </a:stretch>
        </p:blipFill>
        <p:spPr>
          <a:xfrm>
            <a:off x="6062985" y="2802153"/>
            <a:ext cx="4860388" cy="3240259"/>
          </a:xfrm>
          <a:prstGeom prst="rect">
            <a:avLst/>
          </a:prstGeom>
        </p:spPr>
      </p:pic>
    </p:spTree>
    <p:extLst>
      <p:ext uri="{BB962C8B-B14F-4D97-AF65-F5344CB8AC3E}">
        <p14:creationId xmlns:p14="http://schemas.microsoft.com/office/powerpoint/2010/main" val="732921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Model Building</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426894"/>
          </a:xfrm>
          <a:solidFill>
            <a:schemeClr val="bg1"/>
          </a:solidFill>
        </p:spPr>
        <p:txBody>
          <a:bodyPr wrap="square">
            <a:normAutofit/>
          </a:bodyPr>
          <a:lstStyle/>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8</a:t>
            </a:r>
          </a:p>
        </p:txBody>
      </p:sp>
      <p:pic>
        <p:nvPicPr>
          <p:cNvPr id="6" name="Picture 5">
            <a:extLst>
              <a:ext uri="{FF2B5EF4-FFF2-40B4-BE49-F238E27FC236}">
                <a16:creationId xmlns:a16="http://schemas.microsoft.com/office/drawing/2014/main" id="{AC72B2C2-A51E-5F44-A481-FA5137B95BCB}"/>
              </a:ext>
            </a:extLst>
          </p:cNvPr>
          <p:cNvPicPr>
            <a:picLocks noChangeAspect="1"/>
          </p:cNvPicPr>
          <p:nvPr/>
        </p:nvPicPr>
        <p:blipFill>
          <a:blip r:embed="rId2"/>
          <a:stretch>
            <a:fillRect/>
          </a:stretch>
        </p:blipFill>
        <p:spPr>
          <a:xfrm>
            <a:off x="6549081" y="1932229"/>
            <a:ext cx="4531154" cy="4213685"/>
          </a:xfrm>
          <a:prstGeom prst="rect">
            <a:avLst/>
          </a:prstGeom>
        </p:spPr>
      </p:pic>
      <p:sp>
        <p:nvSpPr>
          <p:cNvPr id="8" name="TextBox 7">
            <a:extLst>
              <a:ext uri="{FF2B5EF4-FFF2-40B4-BE49-F238E27FC236}">
                <a16:creationId xmlns:a16="http://schemas.microsoft.com/office/drawing/2014/main" id="{3905AE76-39D6-5A4D-ACE5-66D83525FB05}"/>
              </a:ext>
            </a:extLst>
          </p:cNvPr>
          <p:cNvSpPr txBox="1"/>
          <p:nvPr/>
        </p:nvSpPr>
        <p:spPr>
          <a:xfrm>
            <a:off x="838200" y="1797292"/>
            <a:ext cx="5710881" cy="2585323"/>
          </a:xfrm>
          <a:prstGeom prst="rect">
            <a:avLst/>
          </a:prstGeom>
          <a:noFill/>
        </p:spPr>
        <p:txBody>
          <a:bodyPr wrap="square" rtlCol="0">
            <a:spAutoFit/>
          </a:bodyPr>
          <a:lstStyle/>
          <a:p>
            <a:r>
              <a:rPr lang="en-US" dirty="0"/>
              <a:t>	This is a chart of SHAP values. These values represent 'a feature's responsibility for a change in the model output'. So for example, Time On Ice can change a players point total by as much as 40 total points, -15 points in some cases, and as high as +25 for some players. This gives a tangible snapshot of how features impact the model's output.</a:t>
            </a:r>
          </a:p>
          <a:p>
            <a:endParaRPr lang="en-US" dirty="0"/>
          </a:p>
          <a:p>
            <a:endParaRPr lang="en-US" dirty="0"/>
          </a:p>
        </p:txBody>
      </p:sp>
    </p:spTree>
    <p:extLst>
      <p:ext uri="{BB962C8B-B14F-4D97-AF65-F5344CB8AC3E}">
        <p14:creationId xmlns:p14="http://schemas.microsoft.com/office/powerpoint/2010/main" val="33554143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8944</TotalTime>
  <Words>373</Words>
  <Application>Microsoft Macintosh PowerPoint</Application>
  <PresentationFormat>Widescreen</PresentationFormat>
  <Paragraphs>109</Paragraphs>
  <Slides>15</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Palatino</vt:lpstr>
      <vt:lpstr>Tahoma</vt:lpstr>
      <vt:lpstr>Office Theme</vt:lpstr>
      <vt:lpstr>Building Effective Fantasy Hockey Models: A Case Study</vt:lpstr>
      <vt:lpstr>Why Fantasy Hockey?</vt:lpstr>
      <vt:lpstr>Data Collection</vt:lpstr>
      <vt:lpstr>Preprocessing And Feature Tuning</vt:lpstr>
      <vt:lpstr>Preprocessing And Feature Tuning</vt:lpstr>
      <vt:lpstr>Data Exploration</vt:lpstr>
      <vt:lpstr>Data Exploration</vt:lpstr>
      <vt:lpstr>Data Exploration</vt:lpstr>
      <vt:lpstr>Model Building</vt:lpstr>
      <vt:lpstr>Model Building</vt:lpstr>
      <vt:lpstr>Application</vt:lpstr>
      <vt:lpstr>Application</vt:lpstr>
      <vt:lpstr>Application and Extensions</vt:lpstr>
      <vt:lpstr>Application and Extensions</vt:lpstr>
      <vt:lpstr>Conclusions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Effective Fantasy Hockey Models: A Case Study</dc:title>
  <dc:creator>kenia ortiz</dc:creator>
  <cp:lastModifiedBy>kenia ortiz</cp:lastModifiedBy>
  <cp:revision>29</cp:revision>
  <dcterms:created xsi:type="dcterms:W3CDTF">2019-05-21T17:15:33Z</dcterms:created>
  <dcterms:modified xsi:type="dcterms:W3CDTF">2019-06-03T20:58:06Z</dcterms:modified>
</cp:coreProperties>
</file>

<file path=docProps/thumbnail.jpeg>
</file>